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440" r:id="rId3"/>
    <p:sldId id="497" r:id="rId4"/>
    <p:sldId id="506" r:id="rId5"/>
    <p:sldId id="441" r:id="rId6"/>
    <p:sldId id="443" r:id="rId7"/>
    <p:sldId id="444" r:id="rId8"/>
    <p:sldId id="445" r:id="rId9"/>
    <p:sldId id="446" r:id="rId10"/>
    <p:sldId id="467" r:id="rId11"/>
    <p:sldId id="447" r:id="rId12"/>
    <p:sldId id="498" r:id="rId13"/>
    <p:sldId id="499" r:id="rId14"/>
    <p:sldId id="500" r:id="rId15"/>
    <p:sldId id="501" r:id="rId16"/>
    <p:sldId id="508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502" r:id="rId26"/>
    <p:sldId id="479" r:id="rId27"/>
    <p:sldId id="480" r:id="rId28"/>
    <p:sldId id="481" r:id="rId29"/>
    <p:sldId id="482" r:id="rId30"/>
    <p:sldId id="483" r:id="rId31"/>
    <p:sldId id="512" r:id="rId32"/>
    <p:sldId id="484" r:id="rId33"/>
    <p:sldId id="503" r:id="rId34"/>
    <p:sldId id="507" r:id="rId35"/>
    <p:sldId id="485" r:id="rId36"/>
    <p:sldId id="504" r:id="rId37"/>
    <p:sldId id="486" r:id="rId38"/>
    <p:sldId id="505" r:id="rId39"/>
    <p:sldId id="509" r:id="rId40"/>
    <p:sldId id="487" r:id="rId41"/>
    <p:sldId id="488" r:id="rId42"/>
    <p:sldId id="510" r:id="rId43"/>
    <p:sldId id="513" r:id="rId44"/>
    <p:sldId id="489" r:id="rId45"/>
    <p:sldId id="490" r:id="rId46"/>
    <p:sldId id="492" r:id="rId47"/>
    <p:sldId id="491" r:id="rId48"/>
    <p:sldId id="493" r:id="rId49"/>
    <p:sldId id="511" r:id="rId50"/>
    <p:sldId id="494" r:id="rId51"/>
    <p:sldId id="495" r:id="rId52"/>
    <p:sldId id="496" r:id="rId53"/>
    <p:sldId id="423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1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100325"/>
    <a:srgbClr val="4F6FA7"/>
    <a:srgbClr val="859CC2"/>
    <a:srgbClr val="0087CD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68" autoAdjust="0"/>
    <p:restoredTop sz="94711" autoAdjust="0"/>
  </p:normalViewPr>
  <p:slideViewPr>
    <p:cSldViewPr snapToGrid="0">
      <p:cViewPr varScale="1">
        <p:scale>
          <a:sx n="84" d="100"/>
          <a:sy n="84" d="100"/>
        </p:scale>
        <p:origin x="96" y="211"/>
      </p:cViewPr>
      <p:guideLst/>
    </p:cSldViewPr>
  </p:slideViewPr>
  <p:outlineViewPr>
    <p:cViewPr>
      <p:scale>
        <a:sx n="33" d="100"/>
        <a:sy n="33" d="100"/>
      </p:scale>
      <p:origin x="0" y="-71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12F9A-F145-48FE-904C-B0C902F66C5D}" type="datetimeFigureOut">
              <a:rPr lang="ru-RU" smtClean="0"/>
              <a:t>23.01.2025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10E46-E492-4EA2-A833-12FC92AF49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562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053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752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06A3-5AB4-305A-EA38-E7C7A62BE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6792A-29BA-D20A-96A0-252C71980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AD3F5-D5F5-E118-B813-EC7BDE40D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274B0-790A-D2AD-FFBF-50A2767E0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0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79F1A-F495-AAA8-6BE2-307A5F63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2DA78-D4B9-01FB-10F3-7E00AAEEC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4B719-E8AD-AB2F-6972-E4B506FEE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F57D0-A2B8-303F-1061-25A325511C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20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006A-4FE6-2FE3-061E-4F36FCAA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068E7-6C05-324F-9F42-A0BC055D6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23F55-3794-E0E9-AAA2-983E7BDB3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76F1-2733-2FE8-90C5-778F901A92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718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B4D2-44DE-675E-0C86-0DCC6491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7D246-4967-C8A2-6C80-29AF4C6F8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B1B20-7B23-F8A9-3141-6FD9E6CDF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C1F6D-678A-90F8-DCD2-D86CA7E8F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116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AE3F8-0741-6A44-BEF8-BF32E8444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B9A9D-51DF-34D0-981B-1F141CB55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011DE-445B-CF92-C6E7-118BCC938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3C481-72B6-389F-D948-F4E805406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41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565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71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78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995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842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242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760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411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233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5DEA5-E1A2-C476-2962-D41A3486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15776-9752-6D8A-D4DB-619A869D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F0E8F-75BE-FA95-D744-EC3C669B1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9A4DE-C824-23B4-92C9-0A73CEAEAE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180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578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369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026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21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84F40-2540-B7CD-39B5-0163FCD7E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78732-DECD-122B-5177-0640A6DF0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E7778-DE14-49D6-A909-8497FB678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EE721-13EE-9485-B2BD-E49410EE9A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728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037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063E4-8C98-AD15-696E-D92ABA235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6023B-7353-91BC-1330-AC1A506B0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AADDC-6BBA-1BD3-E16A-36E199223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59FFD-0C93-26A6-84C1-DA928C158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546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350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118F6-CF21-9EA2-6964-65FA8F222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F4AD2-7556-0E6B-04A3-0E1969729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3EA21-BA28-18AA-AB1E-29AB77E32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59246-91F1-9C06-9000-21CC558C9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545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9560-6B8A-5F5A-2A80-9325BE101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D629E-AC78-1804-CA92-A8DD4FA8E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1F805-CAA1-9AB4-2DC7-DD0E7DCEB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9D9AF-820F-EE2B-E8BC-147BC5C96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404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986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6DBF1-FD9B-9690-3B57-6706A856A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7FA0E-CB8E-9671-C06E-9DF94E4C8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8D959-055A-FA9A-D9F8-270BE7556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254E4-1EE7-E030-4CD0-B62AB70D95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1087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589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DB365-52DE-F538-B51D-4DF6094F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C18D4-39C0-AAD2-CFC4-EA873B090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F80AA-380A-AC02-E2DB-4CC59557E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7E85D-CFD0-AEFE-731E-04F881E16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117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5B58-4968-1539-654B-D952474B2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7194F-B99B-203F-B0A8-83319894A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D1F7F-C206-86AE-4CD1-30780743E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00A37-93F3-BA55-C579-3C3D42B7A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512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F61B-4F4E-9479-30AF-E7C73E0EE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45279-28C0-C8B6-4A04-43DF5FB54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B80AA-9D0F-987E-F1BE-25B1B40F1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B8733-DA59-DF24-BC30-499CB1C87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773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287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491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6AAD0-9E9B-21BF-B42B-094FE294E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ADA68-658A-3E21-EE62-A572653EE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BAA44-8549-CA3E-FA7A-1C25A97BB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ACA1D-6BAD-7155-7913-37E4C3E44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622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82DE9-3393-8A97-879E-406D96246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6FF49-5066-D39D-1FDE-77F04CD9C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F93E10-4A30-092A-8B88-AC076AD76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24E36-0C5F-06E4-3CA3-D8C5340A4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142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3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166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160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3397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5887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4CF1-F6D2-9326-D6FB-50253E7D4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60125-A9DD-09B1-E5E8-6DD4FFBE8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01C12-CA3D-C9F4-10E6-DE0DEBE6E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CD142-76F0-CBF1-64BD-5BC622A656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59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5770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0143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822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266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4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09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057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57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http://4F2CEA769348BDF2C817421A41DC4CB7.dms.sberbank.ru/4F2CEA769348BDF2C817421A41DC4CB7-77DC0C6C59FDB05B13848617B4B420E2-DA25485C02A5D4E035906E817518023F/1.png" TargetMode="External"/><Relationship Id="rId2" Type="http://schemas.openxmlformats.org/officeDocument/2006/relationships/image" Target="http://4F2CEA769348BDF2C817421A41DC4CB7.dms.sberbank.ru/4F2CEA769348BDF2C817421A41DC4CB7-77DC0C6C59FDB05B13848617B4B420E2-62FA4B8CE5C1232A9B032074735A8EF4/1.png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http://4F2CEA769348BDF2C817421A41DC4CB7.dms.sberbank.ru/4F2CEA769348BDF2C817421A41DC4CB7-77DC0C6C59FDB05B13848617B4B420E2-DA25485C02A5D4E035906E817518023F/1.png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Рисунок 2152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57" name="Рисунок 2156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61" name="Рисунок 2160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65" name="Рисунок 2164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69" name="Рисунок 2168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73" name="Рисунок 2172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77" name="Рисунок 2176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81" name="Рисунок 2180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85" name="Рисунок 2184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89" name="Рисунок 2188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93" name="Рисунок 2192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197" name="Рисунок 2196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201" name="Рисунок 2200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205" name="Рисунок 2204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209" name="Рисунок 2208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213" name="Рисунок 2212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217" name="Рисунок 2216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221" name="Рисунок 2220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225" name="Рисунок 2224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229" name="Рисунок 2228" descr="http://4F2CEA769348BDF2C817421A41DC4CB7.dms.sberbank.ru/4F2CEA769348BDF2C817421A41DC4CB7-77DC0C6C59FDB05B13848617B4B420E2-62FA4B8CE5C1232A9B032074735A8EF4/1.png"/>
          <p:cNvPicPr>
            <a:picLocks/>
          </p:cNvPicPr>
          <p:nvPr userDrawn="1"/>
        </p:nvPicPr>
        <p:blipFill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9" cy="1059"/>
          </a:xfrm>
          <a:prstGeom prst="rect">
            <a:avLst/>
          </a:prstGeom>
        </p:spPr>
      </p:pic>
      <p:pic>
        <p:nvPicPr>
          <p:cNvPr id="2" name="Рисунок 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0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0240AAC-6D9F-5EF8-5A25-C8F496A93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1270C-5DA3-4D4E-BD6B-0CF42C6B4B3F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646A3F36-AC70-070C-22CE-5C739E80C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723745"/>
            <a:ext cx="8035047" cy="4134255"/>
          </a:xfrm>
          <a:prstGeom prst="rect">
            <a:avLst/>
          </a:prstGeom>
        </p:spPr>
      </p:pic>
      <p:pic>
        <p:nvPicPr>
          <p:cNvPr id="5" name="Object 2" descr="preencoded.png">
            <a:extLst>
              <a:ext uri="{FF2B5EF4-FFF2-40B4-BE49-F238E27FC236}">
                <a16:creationId xmlns:a16="http://schemas.microsoft.com/office/drawing/2014/main" id="{8D67D294-0A1C-BF7A-8F3D-0EBD612BC9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171217" y="1898339"/>
            <a:ext cx="9020783" cy="4959661"/>
          </a:xfrm>
          <a:prstGeom prst="rect">
            <a:avLst/>
          </a:prstGeom>
        </p:spPr>
      </p:pic>
      <p:pic>
        <p:nvPicPr>
          <p:cNvPr id="2" name="Рисунок 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0" name="Рисунок 9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1" name="Рисунок 10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" name="Рисунок 1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" name="Рисунок 12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" name="Рисунок 13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5" name="Рисунок 14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9" name="Рисунок 18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0" name="Рисунок 19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1" name="Рисунок 20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2" name="Рисунок 2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3" name="Рисунок 22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4" name="Рисунок 23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5" name="Рисунок 24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6" name="Рисунок 25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" name="Рисунок 26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" name="Рисунок 27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9" name="Рисунок 28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0" name="Рисунок 29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1" name="Рисунок 30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2" name="Рисунок 3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3" name="Рисунок 32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4" name="Рисунок 33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5" name="Рисунок 34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6" name="Рисунок 35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7" name="Рисунок 36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8" name="Рисунок 37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9" name="Рисунок 38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0" name="Рисунок 39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1" name="Рисунок 40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2" name="Рисунок 4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3" name="Рисунок 42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4" name="Рисунок 43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5" name="Рисунок 44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6" name="Рисунок 45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7" name="Рисунок 46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8" name="Рисунок 47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49" name="Рисунок 48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0" name="Рисунок 49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1" name="Рисунок 50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2" name="Рисунок 5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3" name="Рисунок 52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4" name="Рисунок 53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5" name="Рисунок 54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6" name="Рисунок 55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7" name="Рисунок 56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8" name="Рисунок 57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9" name="Рисунок 58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0" name="Рисунок 59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1" name="Рисунок 60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2" name="Рисунок 6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3" name="Рисунок 62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4" name="Рисунок 63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5" name="Рисунок 64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6" name="Рисунок 65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7" name="Рисунок 66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8" name="Рисунок 67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9" name="Рисунок 68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0" name="Рисунок 69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1" name="Рисунок 70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2" name="Рисунок 7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3" name="Рисунок 72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4" name="Рисунок 73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5" name="Рисунок 74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6" name="Рисунок 75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7" name="Рисунок 76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8" name="Рисунок 77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9" name="Рисунок 78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0" name="Рисунок 79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1" name="Рисунок 80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2" name="Рисунок 81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3" name="Рисунок 82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4" name="Рисунок 83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5" name="Рисунок 84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6" name="Рисунок 85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7" name="Рисунок 86" descr="http://4F2CEA769348BDF2C817421A41DC4CB7.dms.sberbank.ru/4F2CEA769348BDF2C817421A41DC4CB7-77DC0C6C59FDB05B13848617B4B420E2-DA25485C02A5D4E035906E817518023F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B5B2D93-2C51-2DA4-920D-E3EE8B98C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1270C-5DA3-4D4E-BD6B-0CF42C6B4B3F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DAAEF36C-3CEE-4BB9-A465-0E52650D9E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993549" cy="6858000"/>
          </a:xfrm>
          <a:prstGeom prst="rect">
            <a:avLst/>
          </a:prstGeom>
        </p:spPr>
      </p:pic>
      <p:pic>
        <p:nvPicPr>
          <p:cNvPr id="5" name="Object 2" descr="preencoded.png">
            <a:extLst>
              <a:ext uri="{FF2B5EF4-FFF2-40B4-BE49-F238E27FC236}">
                <a16:creationId xmlns:a16="http://schemas.microsoft.com/office/drawing/2014/main" id="{2ED8271F-FD9F-2DF7-9607-697C0E1C46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98451" y="0"/>
            <a:ext cx="9993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00BFD1D-A4AD-0CD7-6BA0-F1D5AD9B83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1270C-5DA3-4D4E-BD6B-0CF42C6B4B3F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2A68E960-2021-6FB3-1173-37AEA68B8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42899"/>
            <a:ext cx="12192000" cy="678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6257FD-CA7A-450D-BAAE-5C94FE34EE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1270C-5DA3-4D4E-BD6B-0CF42C6B4B3F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EDA9C800-7DEF-BA0C-48C3-715E613915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0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ECE3BB-D1A6-5888-9880-F9CCCA6B4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1270C-5DA3-4D4E-BD6B-0CF42C6B4B3F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Object 1" descr="preencoded.png">
            <a:extLst>
              <a:ext uri="{FF2B5EF4-FFF2-40B4-BE49-F238E27FC236}">
                <a16:creationId xmlns:a16="http://schemas.microsoft.com/office/drawing/2014/main" id="{CA371A74-D998-D14B-CF1E-590713E7D1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87167" y="1"/>
            <a:ext cx="10304834" cy="6544036"/>
          </a:xfrm>
          <a:prstGeom prst="rect">
            <a:avLst/>
          </a:prstGeom>
        </p:spPr>
      </p:pic>
      <p:pic>
        <p:nvPicPr>
          <p:cNvPr id="5" name="Object 2" descr="preencoded.png">
            <a:extLst>
              <a:ext uri="{FF2B5EF4-FFF2-40B4-BE49-F238E27FC236}">
                <a16:creationId xmlns:a16="http://schemas.microsoft.com/office/drawing/2014/main" id="{321EC78A-1188-B0AB-6124-82825B2A26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-1"/>
            <a:ext cx="10583694" cy="68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7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C2A61380-E02D-BC47-BD18-25601A9A0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56351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D681270C-5DA3-4D4E-BD6B-0CF42C6B4B3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96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6388" y="0"/>
            <a:ext cx="7701640" cy="6858000"/>
          </a:xfrm>
          <a:prstGeom prst="rect">
            <a:avLst/>
          </a:prstGeom>
        </p:spPr>
      </p:pic>
      <p:sp>
        <p:nvSpPr>
          <p:cNvPr id="5" name="Object4"/>
          <p:cNvSpPr/>
          <p:nvPr/>
        </p:nvSpPr>
        <p:spPr>
          <a:xfrm>
            <a:off x="948350" y="2272623"/>
            <a:ext cx="10426339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88"/>
              </a:lnSpc>
            </a:pPr>
            <a:r>
              <a:rPr lang="ru-RU" sz="4400" b="1" dirty="0">
                <a:solidFill>
                  <a:schemeClr val="accent1">
                    <a:lumMod val="75000"/>
                  </a:schemeClr>
                </a:solidFill>
                <a:latin typeface="SB Sans Display" panose="020B0503040504020204" pitchFamily="34" charset="0"/>
                <a:ea typeface="SB Sans Display Bold" pitchFamily="34" charset="-122"/>
                <a:cs typeface="SB Sans Display" panose="020B0503040504020204" pitchFamily="34" charset="0"/>
              </a:rPr>
              <a:t>Лекция 2. Реляционная структура данных</a:t>
            </a:r>
          </a:p>
        </p:txBody>
      </p:sp>
      <p:sp>
        <p:nvSpPr>
          <p:cNvPr id="8" name="Object7"/>
          <p:cNvSpPr/>
          <p:nvPr/>
        </p:nvSpPr>
        <p:spPr>
          <a:xfrm>
            <a:off x="707576" y="5157646"/>
            <a:ext cx="4240463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9"/>
              </a:lnSpc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Дзгоев Алан Эдуардович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9" name="Object8"/>
          <p:cNvSpPr/>
          <p:nvPr/>
        </p:nvSpPr>
        <p:spPr>
          <a:xfrm>
            <a:off x="707576" y="5406753"/>
            <a:ext cx="3388014" cy="60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9"/>
              </a:lnSpc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B Sans Display Light" panose="020B0303040504020204" pitchFamily="34" charset="0"/>
                <a:ea typeface="SB Sans Display Regular" pitchFamily="34" charset="-122"/>
                <a:cs typeface="SB Sans Display Light" panose="020B0303040504020204" pitchFamily="34" charset="0"/>
              </a:rPr>
              <a:t>Кандидат технических наук, </a:t>
            </a:r>
          </a:p>
          <a:p>
            <a:pPr>
              <a:lnSpc>
                <a:spcPts val="1549"/>
              </a:lnSpc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B Sans Display Light" panose="020B0303040504020204" pitchFamily="34" charset="0"/>
                <a:ea typeface="SB Sans Display Regular" pitchFamily="34" charset="-122"/>
                <a:cs typeface="SB Sans Display Light" panose="020B0303040504020204" pitchFamily="34" charset="0"/>
              </a:rPr>
              <a:t>доцент кафедры цифровой трансформации ИИТ </a:t>
            </a:r>
          </a:p>
          <a:p>
            <a:pPr>
              <a:lnSpc>
                <a:spcPts val="1549"/>
              </a:lnSpc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B Sans Display Light" panose="020B0303040504020204" pitchFamily="34" charset="0"/>
                <a:ea typeface="SB Sans Display Regular" pitchFamily="34" charset="-122"/>
                <a:cs typeface="SB Sans Display Light" panose="020B0303040504020204" pitchFamily="34" charset="0"/>
              </a:rPr>
              <a:t>РТУ МИРЭА</a:t>
            </a:r>
          </a:p>
          <a:p>
            <a:pPr>
              <a:lnSpc>
                <a:spcPts val="1549"/>
              </a:lnSpc>
            </a:pPr>
            <a:endParaRPr lang="en-US" sz="1467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10" name="Object9"/>
          <p:cNvSpPr/>
          <p:nvPr/>
        </p:nvSpPr>
        <p:spPr>
          <a:xfrm>
            <a:off x="5626677" y="6385103"/>
            <a:ext cx="1069686" cy="4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1467" dirty="0">
                <a:solidFill>
                  <a:schemeClr val="accent1">
                    <a:lumMod val="75000"/>
                  </a:schemeClr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Москва, </a:t>
            </a:r>
          </a:p>
          <a:p>
            <a:pPr algn="ctr">
              <a:lnSpc>
                <a:spcPts val="1549"/>
              </a:lnSpc>
            </a:pPr>
            <a:r>
              <a:rPr lang="ru-RU" sz="1467" dirty="0">
                <a:solidFill>
                  <a:schemeClr val="accent1">
                    <a:lumMod val="75000"/>
                  </a:schemeClr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t>17.02.2025</a:t>
            </a:r>
            <a:endParaRPr lang="en-US" sz="1467" dirty="0">
              <a:solidFill>
                <a:schemeClr val="accent1">
                  <a:lumMod val="75000"/>
                </a:schemeClr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15" name="Object8">
            <a:extLst>
              <a:ext uri="{FF2B5EF4-FFF2-40B4-BE49-F238E27FC236}">
                <a16:creationId xmlns:a16="http://schemas.microsoft.com/office/drawing/2014/main" id="{4FEE49D5-0BC1-4C5D-A7DA-56DD1E3C1612}"/>
              </a:ext>
            </a:extLst>
          </p:cNvPr>
          <p:cNvSpPr/>
          <p:nvPr/>
        </p:nvSpPr>
        <p:spPr>
          <a:xfrm>
            <a:off x="4256575" y="1995251"/>
            <a:ext cx="3678848" cy="264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9"/>
              </a:lnSpc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B Sans Display Light" panose="020B0303040504020204" pitchFamily="34" charset="0"/>
                <a:ea typeface="SB Sans Display Regular" pitchFamily="34" charset="-122"/>
                <a:cs typeface="SB Sans Display Light" panose="020B0303040504020204" pitchFamily="34" charset="0"/>
              </a:rPr>
              <a:t>Кафедра цифровой трансформации</a:t>
            </a:r>
            <a:endParaRPr lang="en-US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18" name="Object8">
            <a:extLst>
              <a:ext uri="{FF2B5EF4-FFF2-40B4-BE49-F238E27FC236}">
                <a16:creationId xmlns:a16="http://schemas.microsoft.com/office/drawing/2014/main" id="{CC261B34-E6B2-4A9C-A780-20B5DECB3439}"/>
              </a:ext>
            </a:extLst>
          </p:cNvPr>
          <p:cNvSpPr/>
          <p:nvPr/>
        </p:nvSpPr>
        <p:spPr>
          <a:xfrm>
            <a:off x="4158964" y="1700354"/>
            <a:ext cx="4005112" cy="31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9"/>
              </a:lnSpc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SB Sans Display Light" panose="020B0303040504020204" pitchFamily="34" charset="0"/>
                <a:ea typeface="SB Sans Display Regular" pitchFamily="34" charset="-122"/>
                <a:cs typeface="SB Sans Display Light" panose="020B0303040504020204" pitchFamily="34" charset="0"/>
              </a:rPr>
              <a:t>Институт информационных технологий</a:t>
            </a:r>
            <a:endParaRPr lang="en-US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CAE13E-8136-43E0-95CB-F033B74D8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039" y="0"/>
            <a:ext cx="1945279" cy="1728980"/>
          </a:xfrm>
          <a:prstGeom prst="rect">
            <a:avLst/>
          </a:prstGeom>
        </p:spPr>
      </p:pic>
      <p:sp>
        <p:nvSpPr>
          <p:cNvPr id="23" name="Object8">
            <a:extLst>
              <a:ext uri="{FF2B5EF4-FFF2-40B4-BE49-F238E27FC236}">
                <a16:creationId xmlns:a16="http://schemas.microsoft.com/office/drawing/2014/main" id="{B7480EC7-E20B-4122-9693-2E67953ED86F}"/>
              </a:ext>
            </a:extLst>
          </p:cNvPr>
          <p:cNvSpPr/>
          <p:nvPr/>
        </p:nvSpPr>
        <p:spPr>
          <a:xfrm>
            <a:off x="3224835" y="3144288"/>
            <a:ext cx="8814871" cy="31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9"/>
              </a:lnSpc>
            </a:pPr>
            <a:r>
              <a:rPr lang="ru-RU" i="1" dirty="0">
                <a:solidFill>
                  <a:schemeClr val="accent1">
                    <a:lumMod val="75000"/>
                  </a:schemeClr>
                </a:solidFill>
                <a:latin typeface="SB Sans Display Light" panose="020B0303040504020204" pitchFamily="34" charset="0"/>
                <a:ea typeface="SB Sans Display Regular" pitchFamily="34" charset="-122"/>
                <a:cs typeface="SB Sans Display Light" panose="020B0303040504020204" pitchFamily="34" charset="0"/>
              </a:rPr>
              <a:t>Фундамент, на котором строятся приложения и который состоит из данных</a:t>
            </a:r>
            <a:endParaRPr lang="en-US" i="1" dirty="0"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38CEB-286A-437F-911F-54975F9A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391" y="3982185"/>
            <a:ext cx="5498980" cy="28491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353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49" y="6438900"/>
            <a:ext cx="288205" cy="220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13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Object7">
            <a:extLst>
              <a:ext uri="{FF2B5EF4-FFF2-40B4-BE49-F238E27FC236}">
                <a16:creationId xmlns:a16="http://schemas.microsoft.com/office/drawing/2014/main" id="{37BCD598-AB18-4E50-8964-EC4D291C2743}"/>
              </a:ext>
            </a:extLst>
          </p:cNvPr>
          <p:cNvSpPr/>
          <p:nvPr/>
        </p:nvSpPr>
        <p:spPr>
          <a:xfrm>
            <a:off x="3283645" y="116196"/>
            <a:ext cx="5443581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Отношения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A35B0-D151-4CD5-A25E-47B99E3AB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2" y="745229"/>
            <a:ext cx="111537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238481" y="335444"/>
            <a:ext cx="7577180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Фундаментальные свойства отношений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2EEAF5-E1BA-4576-8C43-BFC6C9DFC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33" y="1071540"/>
            <a:ext cx="108870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3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8760C1-6854-EAE0-41A1-5CA64444B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BC6B090E-AE08-0ABE-4356-12E9EDD5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9165D7DC-F9FB-2AD5-C98A-91B9994C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80B40D50-AC68-C700-7A41-5EAB8C0E7ABF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B1DEA6E-B557-BD9B-79B9-B7CF30EE4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65E9D2D-F12B-9879-8DC3-F5166E859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E1E0999-69CD-3406-9546-5AB4CBA2B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FD974631-A045-DC20-8170-6320AB1EF4A1}"/>
              </a:ext>
            </a:extLst>
          </p:cNvPr>
          <p:cNvSpPr/>
          <p:nvPr/>
        </p:nvSpPr>
        <p:spPr>
          <a:xfrm>
            <a:off x="1714819" y="190070"/>
            <a:ext cx="8891337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Фундаментальные свойства отношений (подробнее)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AAE3499-06C5-12B2-798E-43F5A21AF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3C0DC07-FE57-2224-3F6B-670B7D250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EB098-A3B7-20F4-E9EB-DCE88860364E}"/>
              </a:ext>
            </a:extLst>
          </p:cNvPr>
          <p:cNvSpPr txBox="1"/>
          <p:nvPr/>
        </p:nvSpPr>
        <p:spPr>
          <a:xfrm>
            <a:off x="-288650" y="4349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Отсутствие кортежей-дубликатов</a:t>
            </a:r>
            <a:endParaRPr lang="ru-RU" sz="1800" dirty="0">
              <a:solidFill>
                <a:srgbClr val="2F5597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B1602-9440-94AD-458D-545EA9301F7A}"/>
              </a:ext>
            </a:extLst>
          </p:cNvPr>
          <p:cNvSpPr txBox="1"/>
          <p:nvPr/>
        </p:nvSpPr>
        <p:spPr>
          <a:xfrm>
            <a:off x="0" y="710744"/>
            <a:ext cx="58073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 свойство, что отношения не содержат кортежей-дубликатов, следует из определения отношения как множества кортежей. В классической теории множеств по определению каждое множество состоит из различных элементов.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F97EC4-9927-4BBE-C627-AD8B80CC88FE}"/>
              </a:ext>
            </a:extLst>
          </p:cNvPr>
          <p:cNvSpPr txBox="1"/>
          <p:nvPr/>
        </p:nvSpPr>
        <p:spPr>
          <a:xfrm>
            <a:off x="-64329" y="2540478"/>
            <a:ext cx="621145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 этого свойства вытекает наличие у каждого отношения так называемого </a:t>
            </a:r>
            <a:r>
              <a:rPr lang="ru-RU" sz="2000" b="1" u="sng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первичного ключа 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набора атрибутов, значения которых однозначно определяют кортеж отношения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Для каждого отношения по крайней мере полный набор его атрибутов обладает этим свойством. Однако при формальном определении первичного ключа требуется обеспечение его "минимальности", т.е. в набор атрибутов первичного ключа не должны входить такие атрибуты, которые можно отбросить без ущерба для основного свойства - однозначно определять кортеж. 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Понятие </a:t>
            </a:r>
            <a:r>
              <a:rPr lang="ru-RU" sz="2000" b="1" i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первичного ключа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является исключительно важным в связи с понятием целостности баз данных.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45443BA-9BAC-38BC-D111-471DD2FB8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346" y="1388823"/>
            <a:ext cx="6035857" cy="40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7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AA913-C2C8-99A1-F79B-2B5C3880D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9C9C1C05-1E04-0AAD-1053-95F3B20C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E2BFCBB9-D0D2-54BE-C467-17C20EE76E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57D0C6BE-585D-A2FC-48FD-5393E96D13FD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F8AE7C-3E1F-ED2D-D80A-327337529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BEB4189-CF58-7876-F446-75C5F00E9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8D3AEA2-5423-ADB6-C2BD-B4C3C6C8F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9D859D18-AE1C-C7B0-9464-12E347F58826}"/>
              </a:ext>
            </a:extLst>
          </p:cNvPr>
          <p:cNvSpPr/>
          <p:nvPr/>
        </p:nvSpPr>
        <p:spPr>
          <a:xfrm>
            <a:off x="2238481" y="190070"/>
            <a:ext cx="7577180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Фундаментальные свойства отношений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CD1C08-B487-F775-7CBE-1B51560C1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C38EBE2-D751-7762-DEEA-56292E31D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CA2D9-F64F-D073-543F-4527430289C0}"/>
              </a:ext>
            </a:extLst>
          </p:cNvPr>
          <p:cNvSpPr txBox="1"/>
          <p:nvPr/>
        </p:nvSpPr>
        <p:spPr>
          <a:xfrm>
            <a:off x="-87010" y="12887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Отсутствие упорядоченности кортежей</a:t>
            </a:r>
            <a:endParaRPr lang="ru-RU" sz="1800" dirty="0">
              <a:solidFill>
                <a:srgbClr val="2F5597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A7363-A63A-2FE0-A746-729C56C075C6}"/>
              </a:ext>
            </a:extLst>
          </p:cNvPr>
          <p:cNvSpPr txBox="1"/>
          <p:nvPr/>
        </p:nvSpPr>
        <p:spPr>
          <a:xfrm>
            <a:off x="-50967" y="2025459"/>
            <a:ext cx="621145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Свойство отсутствия упорядоченности кортежей отношения также является следствием определения отношения-экземпляра как множества кортежей. Отсутствие требования к поддержанию порядка на множестве кортежей отношения дает дополнительную гибкость СУБД при хранении баз данных во внешней памяти и при выполнении запросов к базе данных. Это не противоречит тому, что при формулировании запроса к БД, например, на языке SQL можно потребовать сортировки результирующей таблицы в соответствии со значениями некоторых столбцов. 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D4F48E-A14C-A7F1-E0B3-C36441313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486" y="1468686"/>
            <a:ext cx="5929913" cy="39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1C7F0-015B-1752-18CD-41876B3D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41E9F997-B2A8-BA29-BED2-907668C1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DD2AA805-C143-979A-E178-D22F77EB16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D9DF4803-2CCE-66F3-516F-54B4A60186B6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8B3FCB-F60F-9B87-B100-4973BC15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AB63EC0-E63C-5B59-A8E6-46AD2D79C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0B57C2F-41C6-A4F3-FF71-B92CF4CDC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B65422DA-08BF-624D-17D4-6BE621817429}"/>
              </a:ext>
            </a:extLst>
          </p:cNvPr>
          <p:cNvSpPr/>
          <p:nvPr/>
        </p:nvSpPr>
        <p:spPr>
          <a:xfrm>
            <a:off x="2238481" y="190070"/>
            <a:ext cx="7577180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Фундаментальные свойства отношений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C654ED-CA12-F959-575E-2A6CFFCA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B886F502-DF2D-53B9-CA14-7BECA933C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05C08-F280-437D-4DD0-C61991640707}"/>
              </a:ext>
            </a:extLst>
          </p:cNvPr>
          <p:cNvSpPr txBox="1"/>
          <p:nvPr/>
        </p:nvSpPr>
        <p:spPr>
          <a:xfrm>
            <a:off x="-68929" y="6580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Отсутствие упорядоченности атрибутов</a:t>
            </a:r>
            <a:endParaRPr lang="ru-RU" sz="1800" dirty="0">
              <a:solidFill>
                <a:srgbClr val="2F5597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DC69B2-1A37-BE54-A6EB-B7EA902785C0}"/>
              </a:ext>
            </a:extLst>
          </p:cNvPr>
          <p:cNvSpPr txBox="1"/>
          <p:nvPr/>
        </p:nvSpPr>
        <p:spPr>
          <a:xfrm>
            <a:off x="-50641" y="1071540"/>
            <a:ext cx="621145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Атрибуты отношений не упорядочены, поскольку по определению схема отношения есть множество пар {имя атрибута, имя домена}. Для ссылки на значение атрибута в кортеже отношения всегда используется имя атрибута. Это свойство теоретически позволяет, например, модифицировать схемы существующих отношений не только путем добавления новых атрибутов, но и путем удаления существующих атрибутов. Однако в большинстве существующих систем такая возможность не допускается, и хотя упорядоченность набора атрибутов отношения явно не требуется, часто в качестве неявного порядка атрибутов используется их порядок в линейной форме определения схемы отношения.  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C62906-382F-3B0B-AEBD-F09354329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813" y="1161656"/>
            <a:ext cx="5972220" cy="39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73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E521B-4B8D-2F40-56ED-EAB48AB6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C5B36EF1-D60D-9968-5418-97F78BD9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353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236F7C7C-D4A4-2A9B-287B-B990512BCF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C2A139AD-2457-00EE-FBD3-1753C8FABC42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6992A9-3F1C-7D3C-4794-F688B42E3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777AF97-F42E-4BBE-E5B3-A1336B4D8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6AC6DFC-9799-D9A2-816C-1E02DE21B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FD05F378-58AE-889A-A132-7B991F86BF14}"/>
              </a:ext>
            </a:extLst>
          </p:cNvPr>
          <p:cNvSpPr/>
          <p:nvPr/>
        </p:nvSpPr>
        <p:spPr>
          <a:xfrm>
            <a:off x="2238481" y="190070"/>
            <a:ext cx="7577180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Фундаментальные свойства отношений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7169BF-C84C-F685-EE8C-8B4379ADF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FE6B46C-EBED-007E-20D5-348519DDE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C58F5-3B44-6F28-1C6D-33FE43449FFF}"/>
              </a:ext>
            </a:extLst>
          </p:cNvPr>
          <p:cNvSpPr txBox="1"/>
          <p:nvPr/>
        </p:nvSpPr>
        <p:spPr>
          <a:xfrm>
            <a:off x="-68929" y="6580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Атомарность значений атрибутов</a:t>
            </a:r>
            <a:endParaRPr lang="ru-RU" sz="1800" dirty="0">
              <a:solidFill>
                <a:srgbClr val="2F5597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4AFF83-8BF2-3D29-5032-375479F13751}"/>
              </a:ext>
            </a:extLst>
          </p:cNvPr>
          <p:cNvSpPr txBox="1"/>
          <p:nvPr/>
        </p:nvSpPr>
        <p:spPr>
          <a:xfrm>
            <a:off x="0" y="1352467"/>
            <a:ext cx="62114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Значения всех атрибутов являются атомарными. Это следует из определения домена как потенциального множества значений простого типа данных, т.е. среди значений домена не могут содержаться множества значений (отношения). Принято говорить, что в реляционных базах данных до-пускаются только нормализованные отношения или отношения, представ-ленные в первой нормальной форме.  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3E4F74-D211-303C-8238-A438BBF48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393" y="1454258"/>
            <a:ext cx="6068607" cy="40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8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63EC26-E763-CBEC-E1BE-545D70C98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2D1FD875-7E5E-2075-4C39-64B59595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353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55976C28-8030-521B-E2AF-469F05DD20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B72AF9D5-A5AA-1639-8560-A90ED82D55CC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E2844BC-0E38-540A-3CEE-501802F3A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766BDCF-A469-F916-8D91-CCB2A7442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69D2627-9922-59FE-C0BD-806E6F457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93000C0B-056B-2B76-E1FB-6354AB67B3E2}"/>
              </a:ext>
            </a:extLst>
          </p:cNvPr>
          <p:cNvSpPr/>
          <p:nvPr/>
        </p:nvSpPr>
        <p:spPr>
          <a:xfrm>
            <a:off x="926916" y="107102"/>
            <a:ext cx="9657955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Примеры ненормализованного(а)</a:t>
            </a:r>
          </a:p>
          <a:p>
            <a:pPr algn="ctr">
              <a:lnSpc>
                <a:spcPts val="1549"/>
              </a:lnSpc>
            </a:pPr>
            <a:endParaRPr lang="ru-RU" sz="2800" b="1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ea typeface="SB Sans Display Bold" pitchFamily="34" charset="-122"/>
              <a:cs typeface="SB Sans Display Semibold" panose="020B0703040504020204" pitchFamily="34" charset="0"/>
            </a:endParaRPr>
          </a:p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и нормализованного(б) отношений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49FBA5-3D7D-277B-B3D7-87EE55D8A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273EC258-CBFC-0529-82EC-BE915587C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3F944F-9B57-95B8-78C9-4E9149130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" y="971550"/>
            <a:ext cx="111156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6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201535" y="273771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Основные понятия реляционной модели (1)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4FB125-69A0-474D-B5D0-44DB070C0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81" y="657225"/>
            <a:ext cx="105537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201535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Основные понятия реляционной модели (2)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F41112-83DE-479A-854C-6764E1445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459798"/>
            <a:ext cx="110109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1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201535" y="273771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Основные понятия реляционной модели (3)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41693-A0B4-4C27-9331-AE5294791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42" y="454746"/>
            <a:ext cx="109823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6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1079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30B7346-64DE-4A4F-87DB-8B72E7E94211}"/>
              </a:ext>
            </a:extLst>
          </p:cNvPr>
          <p:cNvSpPr txBox="1">
            <a:spLocks/>
          </p:cNvSpPr>
          <p:nvPr/>
        </p:nvSpPr>
        <p:spPr>
          <a:xfrm>
            <a:off x="1552448" y="-959571"/>
            <a:ext cx="10506456" cy="1919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Тема 2_ </a:t>
            </a: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SB Sans Display" panose="020B0503040504020204" pitchFamily="34" charset="0"/>
                <a:ea typeface="SB Sans Display Bold" pitchFamily="34" charset="-122"/>
                <a:cs typeface="SB Sans Display" panose="020B0503040504020204" pitchFamily="34" charset="0"/>
              </a:rPr>
              <a:t>Реляционная структура данных</a:t>
            </a:r>
            <a:endParaRPr kumimoji="0" lang="ru-RU" sz="4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20E44D9-3DFD-40B8-81F3-70BAA055158E}"/>
              </a:ext>
            </a:extLst>
          </p:cNvPr>
          <p:cNvSpPr txBox="1">
            <a:spLocks/>
          </p:cNvSpPr>
          <p:nvPr/>
        </p:nvSpPr>
        <p:spPr>
          <a:xfrm>
            <a:off x="1390396" y="2801560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1.1_Основные сведения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1.2_Кортежи. Отношения и свойства отношений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1.3_Ключи.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rgbClr val="2F5597"/>
                </a:solidFill>
                <a:latin typeface="Calibri" panose="020F0502020204030204"/>
              </a:rPr>
              <a:t>1.4. Реляционная алгебра. Выборка. Проекция. Объединение. Пересечение.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926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201535" y="273771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Основные понятия реляционной модели (4)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D53BD9-F6A9-463E-AE7B-17406BA66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52" y="545379"/>
            <a:ext cx="109347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5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026044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Операторы манипулирования таблицами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2C172-76D8-4A44-A4F3-3485C6F2B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124" y="342601"/>
            <a:ext cx="8978231" cy="63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099935" y="15025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Замкнутость реляционной системы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897ACD-D2A1-48FC-AFF8-2036FBD39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35" y="341828"/>
            <a:ext cx="10732886" cy="617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016808" y="190070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Базовые отношения и представления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86CD75-9573-40FF-91DE-36C8FD3DF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626" y="454240"/>
            <a:ext cx="10091295" cy="61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9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998335" y="185761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Различная терминология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EDFFA-306F-4829-A97E-FA757679F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12" y="1786371"/>
            <a:ext cx="111537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80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252CE-9B19-1815-5790-97346E0C3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58C0AF79-2AF4-7659-9EF3-94230E30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2E7A70EE-8208-6EF3-E231-BD27C0133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5C7A5B00-62E4-699C-D039-57A6AFFED76C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67256CF-5F68-FCCE-6A4E-492680A24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A82BFC7-E56B-B235-9AF7-1CE32B44F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7DB7902-5E95-1307-D60E-F6C26E3F2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C2E5F6D1-BFF5-CFCA-529D-B6BAA584AD64}"/>
              </a:ext>
            </a:extLst>
          </p:cNvPr>
          <p:cNvSpPr/>
          <p:nvPr/>
        </p:nvSpPr>
        <p:spPr>
          <a:xfrm>
            <a:off x="4252008" y="185761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Реляционная алгебра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0A5D382-7CE8-1EA3-3FBB-6F86CF913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ABFACC4-5B93-0922-405A-0D5A767D9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71700-BAC4-673D-1E08-B3AC7BF46ED9}"/>
              </a:ext>
            </a:extLst>
          </p:cNvPr>
          <p:cNvSpPr txBox="1"/>
          <p:nvPr/>
        </p:nvSpPr>
        <p:spPr>
          <a:xfrm>
            <a:off x="0" y="405703"/>
            <a:ext cx="475853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Алгебра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множество объектов с заданной на нем совокупностью операций, замкнутых относительно этого множества, называемого 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основным множеством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indent="450215" algn="just"/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Реляционная алгебра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множество отношений с замкнутым на нем множеством операций над отношениями.</a:t>
            </a:r>
          </a:p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Основным множеством в реляционной алгебре является множество отношений.</a:t>
            </a:r>
          </a:p>
          <a:p>
            <a:pPr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Э.Ф. Кодд предложил 8 операций над отношениями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общем случае это множество операций является избыточным, т.к. одни операции можно выразить через другие. </a:t>
            </a:r>
          </a:p>
          <a:p>
            <a:pPr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Однако, именно такой минимальный состав операций был выбран для того, чтобы обеспечить максимальное удобство при работе с отношениями.</a:t>
            </a:r>
            <a:endParaRPr lang="ru-RU" sz="2000" dirty="0">
              <a:solidFill>
                <a:srgbClr val="2F5597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B69486C-91B8-BE28-5191-7FC528715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225" y="1362075"/>
            <a:ext cx="7343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52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026044" y="228342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Реляционная алгебра и реляционное исчисление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0757C6-FA58-47EF-9F8A-2ABE34D94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33387"/>
            <a:ext cx="109347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6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C18181-2734-4819-A06C-A9CFB2D4D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2" y="323850"/>
            <a:ext cx="110775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9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053753" y="269463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Реляционная алгебра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D5DD74-B460-43F8-B08F-285561882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87" y="569706"/>
            <a:ext cx="9956222" cy="601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3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989099" y="190070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Выборка (Selection), или сокращение (Restriction)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CB0D0-3BF7-4B14-9B92-E39AE9EFC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7" y="819150"/>
            <a:ext cx="108680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FE05F-3F06-6242-A883-C9EC8024E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6A65000B-D53A-1548-B50E-6029D5432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0D96B65A-05A0-97AA-9A0E-64666C8DEE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C828801-AF48-8002-C249-2E6601048F94}"/>
              </a:ext>
            </a:extLst>
          </p:cNvPr>
          <p:cNvSpPr txBox="1">
            <a:spLocks/>
          </p:cNvSpPr>
          <p:nvPr/>
        </p:nvSpPr>
        <p:spPr>
          <a:xfrm>
            <a:off x="3824224" y="101600"/>
            <a:ext cx="4543552" cy="621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200" b="1" dirty="0">
                <a:solidFill>
                  <a:srgbClr val="0070C0"/>
                </a:solidFill>
                <a:latin typeface="Calibri Light" panose="020F0302020204030204"/>
              </a:rPr>
              <a:t>Пример отношения</a:t>
            </a:r>
            <a:endParaRPr kumimoji="0" lang="ru-RU" sz="4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E63661-AF72-4B63-C8D0-2D06BF5BE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538" y="823878"/>
            <a:ext cx="8650923" cy="57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7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922804" y="190943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Проекция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Projection)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3373B7-8BF1-47A7-8B16-637F2A062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83623"/>
            <a:ext cx="112014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75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9E4A2-5B9A-687E-29BD-E1E37360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488BC55D-DA6F-FA54-DB54-360DE9C0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B0314B42-C9E7-48B9-EA9B-DA398B23CD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CF297B2D-4285-7610-9A0D-9800043FADB2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184E7B-88AA-85E7-75C3-3811F1713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C00E322-C6E1-1779-D58A-FDC60BE30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4EFDFEC-DEDE-8470-9B7E-D3564DDEB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3899A79B-CE1C-08FC-A8D7-674EDFC7B4AC}"/>
              </a:ext>
            </a:extLst>
          </p:cNvPr>
          <p:cNvSpPr/>
          <p:nvPr/>
        </p:nvSpPr>
        <p:spPr>
          <a:xfrm>
            <a:off x="1553349" y="192423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Проекция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Projection)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5A1430-C220-FC55-7F35-96A72723E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94E3554-3BD5-B95F-06D0-2F8EA5991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B87ED-1071-A763-B859-9C7DF6575FC8}"/>
              </a:ext>
            </a:extLst>
          </p:cNvPr>
          <p:cNvSpPr txBox="1"/>
          <p:nvPr/>
        </p:nvSpPr>
        <p:spPr>
          <a:xfrm>
            <a:off x="64652" y="449643"/>
            <a:ext cx="119814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0070C0"/>
                </a:solidFill>
              </a:rPr>
              <a:t>Это унарная операция (выполняемая над одним отношением), служащая для выбора подмножества атрибутов (столбцов) из отношения R. Она уменьшает арность результирующего отношения (количество столбцов) и может уменьшить мощность результирующего отношения (количество строк) за счёт исключения одинаковых кортежей.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F19ED-3819-FA93-0B81-727D32C4C7F2}"/>
              </a:ext>
            </a:extLst>
          </p:cNvPr>
          <p:cNvSpPr txBox="1"/>
          <p:nvPr/>
        </p:nvSpPr>
        <p:spPr>
          <a:xfrm>
            <a:off x="2539363" y="2813843"/>
            <a:ext cx="6317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70C0"/>
                </a:solidFill>
              </a:rPr>
              <a:t>Пример. Для отношение R(A,B,C), проекция πA,C(R)</a:t>
            </a:r>
            <a:endParaRPr lang="en-US" dirty="0">
              <a:solidFill>
                <a:srgbClr val="0070C0"/>
              </a:solidFill>
            </a:endParaRPr>
          </a:p>
          <a:p>
            <a:pPr algn="ctr"/>
            <a:r>
              <a:rPr lang="ru-RU" dirty="0">
                <a:solidFill>
                  <a:srgbClr val="0070C0"/>
                </a:solidFill>
              </a:rPr>
              <a:t>(по атрибутам A и C) будет как на рис.: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E22FD45-9CFD-7793-0E2C-C8EC35170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363" y="4128574"/>
            <a:ext cx="6317172" cy="17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90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22844" y="228342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Объединение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Union)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5515A-6D25-4374-AF01-D0B1071E9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928" y="799070"/>
            <a:ext cx="9769907" cy="594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4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13562-6170-4A9B-9EB1-D451A062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9C4B3DE2-E7C3-EEB8-2AB7-90068313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F27617AB-7958-3F27-4320-133BC77D8C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CF5B0C73-A899-2E91-B4F7-21AE650338C4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0F9BE8-7276-6DAD-FF89-41A4F17B0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54D176-98CE-87BE-5EB8-731D46ABA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BE3502-EB11-BA06-C57D-64DDA481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3E6974FE-356F-1787-E7E1-F28245BFB2F6}"/>
              </a:ext>
            </a:extLst>
          </p:cNvPr>
          <p:cNvSpPr/>
          <p:nvPr/>
        </p:nvSpPr>
        <p:spPr>
          <a:xfrm>
            <a:off x="1822844" y="228342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Объединение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Union)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 пример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898286-350D-DC6E-E78D-70B0D0E0D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89EFC7C-4321-ED55-CAB5-C0C595803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B8E97B-5422-446C-2FF0-69C4A3C0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325" y="842962"/>
            <a:ext cx="7458075" cy="51720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460884-1B47-66C2-22DB-348CC8A75FCC}"/>
              </a:ext>
            </a:extLst>
          </p:cNvPr>
          <p:cNvSpPr txBox="1"/>
          <p:nvPr/>
        </p:nvSpPr>
        <p:spPr>
          <a:xfrm>
            <a:off x="154493" y="742954"/>
            <a:ext cx="41748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Предположим, имеются отношения 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000" baseline="-25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000" baseline="-25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которые содержат соответственно перечни деталей, изготавливаемых соответственно на первом и втором участках цеха. Отношение 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содержит общий перечень деталей, изготавливаемых в цеху.</a:t>
            </a:r>
          </a:p>
        </p:txBody>
      </p:sp>
    </p:spTree>
    <p:extLst>
      <p:ext uri="{BB962C8B-B14F-4D97-AF65-F5344CB8AC3E}">
        <p14:creationId xmlns:p14="http://schemas.microsoft.com/office/powerpoint/2010/main" val="257744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CBE3E-7463-F612-5F03-2ECC4138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089F456A-04F3-4FDF-B72B-1F649CB0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213C42C1-639A-EC66-0738-CFC62D601B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4511CFD-8DA0-4BB3-95A8-845A4DA73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11F4697-EC1E-7A5A-1304-41F5A0E99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08AF563-D6F7-8BD8-015A-B2F638099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D5304A71-3625-9CA1-BED3-396B1584F43E}"/>
              </a:ext>
            </a:extLst>
          </p:cNvPr>
          <p:cNvSpPr/>
          <p:nvPr/>
        </p:nvSpPr>
        <p:spPr>
          <a:xfrm>
            <a:off x="1822844" y="228342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Объединение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Union)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 пример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FE209FE-37A3-E993-EB38-8C13FB34F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1681179-E2E4-3CFB-6602-E09F9EE14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913C5F-2403-15E9-25A3-F084D0CA6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46" y="953155"/>
            <a:ext cx="10011136" cy="53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5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2044517" y="273771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Пересечение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Intersection)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80336A-2753-4097-9D05-BE0D978F0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975" y="454746"/>
            <a:ext cx="9638006" cy="631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5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31B743-7289-3727-2012-7BA5A8BAD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6C9E6591-0E2B-1834-EF0E-423755AC7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146E7840-C271-F106-0C44-ACC788A1C9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973F2E31-AF1F-6E52-8239-8FD618A46837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65BE21-8F98-0231-3783-98458F48C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8194EA-FC0C-3269-443B-EA8524399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A4CC980-2AF3-AE11-5C66-B1CE61F1C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ACC2F903-F4E7-8ABB-23E8-3EBADAA16565}"/>
              </a:ext>
            </a:extLst>
          </p:cNvPr>
          <p:cNvSpPr/>
          <p:nvPr/>
        </p:nvSpPr>
        <p:spPr>
          <a:xfrm>
            <a:off x="2044517" y="273771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Пересечение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Intersection)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D16DEC-DA46-53FC-9866-98F007E49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1C27307-47C9-6AB7-1D3A-2449CBE2E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FE1B8-BB90-F7CB-47D9-458657B86566}"/>
              </a:ext>
            </a:extLst>
          </p:cNvPr>
          <p:cNvSpPr txBox="1"/>
          <p:nvPr/>
        </p:nvSpPr>
        <p:spPr>
          <a:xfrm>
            <a:off x="165821" y="534495"/>
            <a:ext cx="45927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/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Пересечением отношений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называется отношение, которое содержит множество кортежей, принадлежащих одновременно и первому и второму отношениям.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C851A3-B10E-6DA3-1680-65A410D5E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356" y="536936"/>
            <a:ext cx="7248525" cy="1628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8B07D6-2FA1-0576-0612-2685CFE9B8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97" t="9680" b="56495"/>
          <a:stretch/>
        </p:blipFill>
        <p:spPr>
          <a:xfrm>
            <a:off x="1668504" y="2700205"/>
            <a:ext cx="8854991" cy="19041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D11789-E20F-0CF4-4901-DADFDABEA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981" y="4718928"/>
            <a:ext cx="5676036" cy="185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49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41317" y="219248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Разность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Set difference)</a:t>
            </a:r>
          </a:p>
          <a:p>
            <a:pPr algn="ctr">
              <a:lnSpc>
                <a:spcPts val="1549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•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E31F97-A6B6-412D-83B7-38EDA2982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706" y="559295"/>
            <a:ext cx="9338588" cy="62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07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790F36-6532-B22E-70F2-FBABAC02E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FA6304CE-495B-7F43-51FC-C0B7ED0E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93CC2C5E-726D-C6F8-32E4-3D10CEF074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6B202AFD-E4D4-843A-B451-F67C310BC4C5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1B164AE-DD38-5D89-53D0-5E697802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7475DD-F92F-39ED-109B-003F8229B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D81274F-5C88-87A1-37ED-3B2F963C9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F4E0B6D6-3D5E-1204-675D-0B47C2E6D7D5}"/>
              </a:ext>
            </a:extLst>
          </p:cNvPr>
          <p:cNvSpPr/>
          <p:nvPr/>
        </p:nvSpPr>
        <p:spPr>
          <a:xfrm>
            <a:off x="4275479" y="240240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Разность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Set difference)</a:t>
            </a:r>
          </a:p>
          <a:p>
            <a:pPr algn="ctr">
              <a:lnSpc>
                <a:spcPts val="1549"/>
              </a:lnSpc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516599C-B214-D400-9529-C1E2E526E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2575C27-E459-4122-F13D-575E4B88F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4EC408-9BA3-39EC-217B-ABA2BBCA8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50" y="471744"/>
            <a:ext cx="7486650" cy="2486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317BB1-5611-F100-F4E8-54E00BCF2B1F}"/>
              </a:ext>
            </a:extLst>
          </p:cNvPr>
          <p:cNvSpPr txBox="1"/>
          <p:nvPr/>
        </p:nvSpPr>
        <p:spPr>
          <a:xfrm>
            <a:off x="86084" y="471744"/>
            <a:ext cx="44677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Разностью отношений 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000" baseline="-25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000" baseline="-25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называет отношение, содержащее множество кортежей, принадлежащий 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000" baseline="-25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не принадлежащий 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000" baseline="-25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0215" algn="just"/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000" baseline="-25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содержит перечень деталей, изготавливаемых только на участке 1, отношение 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ru-RU" sz="2000" baseline="-25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только на участке 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C5928-8EE3-3F63-FBFC-E71A07936DAE}"/>
              </a:ext>
            </a:extLst>
          </p:cNvPr>
          <p:cNvSpPr txBox="1"/>
          <p:nvPr/>
        </p:nvSpPr>
        <p:spPr>
          <a:xfrm>
            <a:off x="0" y="2877668"/>
            <a:ext cx="1198306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Операции объединения и пересечения являются 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коммутативными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т.е. результат не зависит от порядка следования аргументов в операции.</a:t>
            </a:r>
          </a:p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Операция разности является </a:t>
            </a:r>
            <a:r>
              <a:rPr lang="ru-RU" sz="2000" b="1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несимметричной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т.е. результат операции будет различным для различного порядка аргументов.</a:t>
            </a:r>
          </a:p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отличие от навигационных средств манипулирования данными в теоретико-</a:t>
            </a:r>
            <a:r>
              <a:rPr lang="ru-RU" sz="2000" dirty="0" err="1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графовых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моделях операции реляционной алгебры позволяют качественно иной результат:</a:t>
            </a:r>
            <a:endParaRPr lang="en-US" sz="2000" dirty="0">
              <a:solidFill>
                <a:srgbClr val="2F5597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/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Операции сразу целиком выполняются на отношениях. Для пользователя и прикладного программиста это означает, что в результате таких операций он сразу получит результат. Следовательно, пользователю не придется «вручную» последовательно перемещаться по базе данных в поисках необходимых записей, а программисту не придется писать отдельную программу для простейшей обработки данных.</a:t>
            </a:r>
          </a:p>
          <a:p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en-US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ru-RU" sz="2000" dirty="0">
                <a:solidFill>
                  <a:srgbClr val="2F559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Результатом выполнения операции является новое отношение, отражающее состояние исходного отношения в определенной части.</a:t>
            </a:r>
            <a:endParaRPr lang="ru-RU" sz="2000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22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DCE652-3801-704B-EDE3-44B5E8AF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3C21D5FA-E017-E2DD-CA28-E45260D3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E1C5341F-E1D2-9C81-9B7B-20DC902A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FBE4F0BA-3502-144A-2239-B26EC6CAACC1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3DA05B-F6FD-2653-6B9A-55C7E1043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B8CD58-A727-C4E2-0ADF-B5A700670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3C67D29-32FF-F196-76C1-3A9470180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8D704F63-AB38-5242-1880-4A1D8BC314C1}"/>
              </a:ext>
            </a:extLst>
          </p:cNvPr>
          <p:cNvSpPr/>
          <p:nvPr/>
        </p:nvSpPr>
        <p:spPr>
          <a:xfrm>
            <a:off x="1624642" y="107102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Разность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Set difference)</a:t>
            </a:r>
          </a:p>
          <a:p>
            <a:pPr algn="ctr">
              <a:lnSpc>
                <a:spcPts val="1549"/>
              </a:lnSpc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A1F3EB5-DD9A-413B-80BB-174738F23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B3C1C1C-90C2-5599-7144-0FA732C43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FDFE70-DAB1-4B80-012E-FB2E8D724B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97" t="9680" b="56495"/>
          <a:stretch/>
        </p:blipFill>
        <p:spPr>
          <a:xfrm>
            <a:off x="2001353" y="724204"/>
            <a:ext cx="7592969" cy="16327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BCDBEE-47E8-866F-453C-A63841F94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353" y="3162299"/>
            <a:ext cx="7592969" cy="25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9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53B06-2317-CA23-16A8-A855D7BA2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1E262353-B212-33FD-2A6C-0C032328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F203D477-40BC-9BCC-DAD8-A7520FD4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0C2E9FA2-4FB0-0F75-9A8E-085C972890A6}"/>
              </a:ext>
            </a:extLst>
          </p:cNvPr>
          <p:cNvSpPr/>
          <p:nvPr/>
        </p:nvSpPr>
        <p:spPr>
          <a:xfrm>
            <a:off x="11791950" y="6438900"/>
            <a:ext cx="1079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6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33492CF-6263-462A-C8A3-6D5BA4F2D0DF}"/>
              </a:ext>
            </a:extLst>
          </p:cNvPr>
          <p:cNvSpPr txBox="1">
            <a:spLocks/>
          </p:cNvSpPr>
          <p:nvPr/>
        </p:nvSpPr>
        <p:spPr>
          <a:xfrm>
            <a:off x="3824224" y="-83127"/>
            <a:ext cx="4543552" cy="621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200" b="1" dirty="0">
                <a:solidFill>
                  <a:srgbClr val="0070C0"/>
                </a:solidFill>
                <a:latin typeface="Calibri Light" panose="020F0302020204030204"/>
              </a:rPr>
              <a:t>Пример отношения</a:t>
            </a:r>
            <a:endParaRPr kumimoji="0" lang="ru-RU" sz="4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C686A3-E57E-D11A-2C19-A9EF2032A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412172"/>
            <a:ext cx="10248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98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41317" y="219248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Декартово произведение (Cartesian product) (1)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7EA26-22EF-4569-8662-73D3687F1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2" y="509415"/>
            <a:ext cx="11077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02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41317" y="219248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Декартово произведение (Cartesian product) (2)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•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ABD7B-53BB-401A-9A13-AB22A0A62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327" y="535602"/>
            <a:ext cx="9744219" cy="60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4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98F425-4FF6-F8F5-50CE-CAD1C925C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75FC22B1-F5C2-F856-7806-0926D24BBA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3BCAA8A6-0FC9-D30C-9197-8F65CB64CB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BB142118-F9E5-0901-DB03-93EDC7805241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A88506-2CBA-72BC-8737-9F6FB4BCF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A7721C6-D20D-A15F-CBAB-CA048FC4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50628EB-28B1-41B0-F847-A57DF9649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036C20B3-0A15-A86B-1540-5A10801B50F6}"/>
              </a:ext>
            </a:extLst>
          </p:cNvPr>
          <p:cNvSpPr/>
          <p:nvPr/>
        </p:nvSpPr>
        <p:spPr>
          <a:xfrm>
            <a:off x="1841317" y="219248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Декартово произведение (Cartesian product)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3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)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•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1ACB29-EFC8-53FC-0120-D45D6DE3F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939039B-C2AF-C359-0AF3-F21AE286A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E327AB-E965-8AF1-6B0D-A57922CFD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237" y="691861"/>
            <a:ext cx="91535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3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DD068-CD4E-A3A1-55DD-FB2C605AD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A2B828E8-DED9-F9CA-4A4E-FA0FA7DC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4389478F-CF67-E193-26D8-B5BE5C9B75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E1288D3E-3783-39D7-8F49-B1CEE60F3E2B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81D62D9-F9D6-C1E4-7FA3-D03842925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AAE547-32B9-FFDD-2171-A405F02D1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3BB9230-37D2-6004-A769-F0679FE51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979338DD-8C63-63EE-A6C6-C1BEA9F33349}"/>
              </a:ext>
            </a:extLst>
          </p:cNvPr>
          <p:cNvSpPr/>
          <p:nvPr/>
        </p:nvSpPr>
        <p:spPr>
          <a:xfrm>
            <a:off x="1841317" y="219248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Декартово произведение (Cartesian product)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4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)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•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0A3BC1-B0B4-A6A3-E18B-7E45344A3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B4DE1C7-3484-E93B-6353-13FB0A68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77093F-54F7-52D7-FA1E-7569423A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028" y="2123736"/>
            <a:ext cx="9326638" cy="228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9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41317" y="219248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Соединение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Join) (1)•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3DF8E-429E-4CC0-94FC-BBADB1EC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1" y="400223"/>
            <a:ext cx="9146886" cy="63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61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13608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Соединение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Join) (2)•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CA2E8-3C0D-443F-9FD6-FC2ED8298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818" y="342601"/>
            <a:ext cx="9392709" cy="64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5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13608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Соединение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Join) (3)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5DEB8-47F7-48FF-83F0-B34FE0AF5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218" y="366246"/>
            <a:ext cx="8927211" cy="64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47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13608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Соединение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Join) (4)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90E946-6238-4DDC-B819-659DB70E9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609600"/>
            <a:ext cx="10591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8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13608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Деление (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Division)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70FA0-31EE-4123-B1E1-2F31DD4B7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98" y="340070"/>
            <a:ext cx="10363201" cy="644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4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0007D-54DC-2B9E-C00C-711538E1D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564B69DA-9182-1B55-F4C9-2E7CFA3C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>
            <a:extLst>
              <a:ext uri="{FF2B5EF4-FFF2-40B4-BE49-F238E27FC236}">
                <a16:creationId xmlns:a16="http://schemas.microsoft.com/office/drawing/2014/main" id="{EB3DBDA8-272D-E1C9-F407-3A736EE908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>
            <a:extLst>
              <a:ext uri="{FF2B5EF4-FFF2-40B4-BE49-F238E27FC236}">
                <a16:creationId xmlns:a16="http://schemas.microsoft.com/office/drawing/2014/main" id="{F0322E10-D01A-E743-B657-EA940A9A858E}"/>
              </a:ext>
            </a:extLst>
          </p:cNvPr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9ABDDE8-6BE3-2D26-6203-5F579CA09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85B4B3-9C7D-08B4-C5CF-08F020F26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F588656-980B-D5D7-34B3-40184445C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46B70D24-E88A-80E9-8D17-0B050BDF283B}"/>
              </a:ext>
            </a:extLst>
          </p:cNvPr>
          <p:cNvSpPr/>
          <p:nvPr/>
        </p:nvSpPr>
        <p:spPr>
          <a:xfrm>
            <a:off x="1813608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Специальные реляционные операторы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B3FEC85-3CE8-12B0-8E55-BE731D5E0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EC171B-D41E-4361-CE36-8FA804F31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0A9FE-09BE-E96C-F710-5431CBCFE350}"/>
              </a:ext>
            </a:extLst>
          </p:cNvPr>
          <p:cNvSpPr txBox="1"/>
          <p:nvPr/>
        </p:nvSpPr>
        <p:spPr>
          <a:xfrm>
            <a:off x="83127" y="394787"/>
            <a:ext cx="12025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Выборка</a:t>
            </a:r>
            <a:r>
              <a:rPr lang="ru-RU" dirty="0">
                <a:solidFill>
                  <a:srgbClr val="0070C0"/>
                </a:solidFill>
              </a:rPr>
              <a:t> (R WHERE f) отношения R по формуле f представляет собой новое отношение, заголовок которого совпадает с</a:t>
            </a:r>
          </a:p>
          <a:p>
            <a:r>
              <a:rPr lang="ru-RU" dirty="0">
                <a:solidFill>
                  <a:srgbClr val="0070C0"/>
                </a:solidFill>
              </a:rPr>
              <a:t>заголовком отношения R, а тело содержит множество кортежей,</a:t>
            </a:r>
          </a:p>
          <a:p>
            <a:r>
              <a:rPr lang="ru-RU" dirty="0">
                <a:solidFill>
                  <a:srgbClr val="0070C0"/>
                </a:solidFill>
              </a:rPr>
              <a:t>являющихся подмножеством множества кортежей отношения R,</a:t>
            </a:r>
          </a:p>
          <a:p>
            <a:r>
              <a:rPr lang="ru-RU" dirty="0">
                <a:solidFill>
                  <a:srgbClr val="0070C0"/>
                </a:solidFill>
              </a:rPr>
              <a:t>для которых формула f принимает значение истина.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1A641-9E44-A08B-3AA0-84312E8EAF75}"/>
              </a:ext>
            </a:extLst>
          </p:cNvPr>
          <p:cNvSpPr txBox="1"/>
          <p:nvPr/>
        </p:nvSpPr>
        <p:spPr>
          <a:xfrm>
            <a:off x="83127" y="1685974"/>
            <a:ext cx="120072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Здесь f – логическая формула (предикат), принимающая значение «истина» или «ложь», образованная операндами, представляющими собой имена атрибутов отношений R или литералы, а</a:t>
            </a:r>
          </a:p>
          <a:p>
            <a:r>
              <a:rPr lang="ru-RU" dirty="0">
                <a:solidFill>
                  <a:srgbClr val="0070C0"/>
                </a:solidFill>
              </a:rPr>
              <a:t>также скалярными операторами сравнения (=, &lt;&gt;,&gt;, &lt;, &gt;=, &lt;=) и логическими операторами И, ИЛИ, НЕ.</a:t>
            </a:r>
          </a:p>
          <a:p>
            <a:r>
              <a:rPr lang="ru-RU" dirty="0">
                <a:solidFill>
                  <a:srgbClr val="0070C0"/>
                </a:solidFill>
              </a:rPr>
              <a:t>Выбор – унарная операция.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F8B4F-56DF-6FDB-9662-A1A02CAFC5D9}"/>
              </a:ext>
            </a:extLst>
          </p:cNvPr>
          <p:cNvSpPr txBox="1"/>
          <p:nvPr/>
        </p:nvSpPr>
        <p:spPr>
          <a:xfrm>
            <a:off x="1964235" y="3673900"/>
            <a:ext cx="45812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Пример. </a:t>
            </a:r>
            <a:r>
              <a:rPr lang="ru-RU" b="1" dirty="0">
                <a:solidFill>
                  <a:srgbClr val="0070C0"/>
                </a:solidFill>
              </a:rPr>
              <a:t>Выборка</a:t>
            </a:r>
          </a:p>
          <a:p>
            <a:r>
              <a:rPr lang="ru-RU" b="1" dirty="0">
                <a:solidFill>
                  <a:srgbClr val="0070C0"/>
                </a:solidFill>
              </a:rPr>
              <a:t>На рис. представлено исходное отношение R и два отношения, полученные с помощью операторов:</a:t>
            </a:r>
          </a:p>
          <a:p>
            <a:r>
              <a:rPr lang="ru-RU" b="1" dirty="0">
                <a:solidFill>
                  <a:srgbClr val="0070C0"/>
                </a:solidFill>
              </a:rPr>
              <a:t>1) R WHERE Курс = 1;</a:t>
            </a:r>
          </a:p>
          <a:p>
            <a:r>
              <a:rPr lang="ru-RU" b="1" dirty="0">
                <a:solidFill>
                  <a:srgbClr val="0070C0"/>
                </a:solidFill>
              </a:rPr>
              <a:t>2) R WHERE Факультет = »Информатики»  AND Курс = 3.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067F87D-6EC4-5267-8F7E-E8469C4FB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874" y="2533303"/>
            <a:ext cx="4371301" cy="42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8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1079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7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7">
            <a:extLst>
              <a:ext uri="{FF2B5EF4-FFF2-40B4-BE49-F238E27FC236}">
                <a16:creationId xmlns:a16="http://schemas.microsoft.com/office/drawing/2014/main" id="{A662BE43-DABE-4916-8807-37BAEE0483E2}"/>
              </a:ext>
            </a:extLst>
          </p:cNvPr>
          <p:cNvSpPr/>
          <p:nvPr/>
        </p:nvSpPr>
        <p:spPr>
          <a:xfrm>
            <a:off x="4045058" y="101997"/>
            <a:ext cx="4101884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49"/>
              </a:lnSpc>
            </a:pP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История реляционной модели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5FF98-1681-426F-8896-3E35EB7E8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7" y="361602"/>
            <a:ext cx="114014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06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13608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Реляционное исчисление (1)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359F29-A9E7-4AEF-AE12-27EE802A1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66" y="434112"/>
            <a:ext cx="10903396" cy="60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97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13608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Реляционное исчисление (2)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ED2D7F-836C-449A-BE6B-FB8A5C33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" y="1285875"/>
            <a:ext cx="11172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12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298450" cy="18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14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Object7">
            <a:extLst>
              <a:ext uri="{FF2B5EF4-FFF2-40B4-BE49-F238E27FC236}">
                <a16:creationId xmlns:a16="http://schemas.microsoft.com/office/drawing/2014/main" id="{1D42807E-5E24-47DA-9B89-26717C332F6B}"/>
              </a:ext>
            </a:extLst>
          </p:cNvPr>
          <p:cNvSpPr/>
          <p:nvPr/>
        </p:nvSpPr>
        <p:spPr>
          <a:xfrm>
            <a:off x="1813608" y="161626"/>
            <a:ext cx="8346392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49"/>
              </a:lnSpc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Реляционное исчисление (3)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85309C-B18D-433A-8D46-C907F0DE5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423801-E951-4D58-A104-F5F5FBB6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81" y="13524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B4DB6-2181-4A1C-94C2-3CA0CAFB9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30" y="345027"/>
            <a:ext cx="10774939" cy="63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5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8">
            <a:extLst>
              <a:ext uri="{FF2B5EF4-FFF2-40B4-BE49-F238E27FC236}">
                <a16:creationId xmlns:a16="http://schemas.microsoft.com/office/drawing/2014/main" id="{6FF1D5E9-B986-955C-07FF-EB9ED4A6852A}"/>
              </a:ext>
            </a:extLst>
          </p:cNvPr>
          <p:cNvSpPr/>
          <p:nvPr/>
        </p:nvSpPr>
        <p:spPr>
          <a:xfrm>
            <a:off x="-328613" y="3105150"/>
            <a:ext cx="128492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082"/>
              </a:lnSpc>
            </a:pPr>
            <a:r>
              <a:rPr lang="ru-RU" sz="4400" b="1" i="0" dirty="0">
                <a:solidFill>
                  <a:schemeClr val="accent1">
                    <a:lumMod val="75000"/>
                  </a:schemeClr>
                </a:solidFill>
                <a:latin typeface="SB Sans Display Semibold" panose="020B0703040504020204" pitchFamily="34" charset="0"/>
                <a:ea typeface="SB Sans Display Bold" pitchFamily="34" charset="-122"/>
                <a:cs typeface="SB Sans Display Semibold" panose="020B0703040504020204" pitchFamily="34" charset="0"/>
              </a:rPr>
              <a:t>Спасибо за внимание! 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SB Sans Display Semibold" panose="020B0703040504020204" pitchFamily="34" charset="0"/>
              <a:cs typeface="SB Sans Display Semibold" panose="020B07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5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1079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8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7">
            <a:extLst>
              <a:ext uri="{FF2B5EF4-FFF2-40B4-BE49-F238E27FC236}">
                <a16:creationId xmlns:a16="http://schemas.microsoft.com/office/drawing/2014/main" id="{A662BE43-DABE-4916-8807-37BAEE0483E2}"/>
              </a:ext>
            </a:extLst>
          </p:cNvPr>
          <p:cNvSpPr/>
          <p:nvPr/>
        </p:nvSpPr>
        <p:spPr>
          <a:xfrm>
            <a:off x="3962400" y="-83127"/>
            <a:ext cx="5254480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endParaRPr lang="ru-RU" sz="1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0" i="0" u="none" strike="noStrike" baseline="0" dirty="0">
                <a:solidFill>
                  <a:srgbClr val="006FC0"/>
                </a:solidFill>
                <a:latin typeface="Calibri" panose="020F0502020204030204" pitchFamily="34" charset="0"/>
              </a:rPr>
              <a:t>Основные положения реляционной модели</a:t>
            </a:r>
            <a:endParaRPr lang="ru-RU" sz="1800" b="1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A29BD-454D-49CE-B454-D034CD082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155" y="404520"/>
            <a:ext cx="10484695" cy="64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50" y="6438900"/>
            <a:ext cx="107950" cy="19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9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7">
            <a:extLst>
              <a:ext uri="{FF2B5EF4-FFF2-40B4-BE49-F238E27FC236}">
                <a16:creationId xmlns:a16="http://schemas.microsoft.com/office/drawing/2014/main" id="{A662BE43-DABE-4916-8807-37BAEE0483E2}"/>
              </a:ext>
            </a:extLst>
          </p:cNvPr>
          <p:cNvSpPr/>
          <p:nvPr/>
        </p:nvSpPr>
        <p:spPr>
          <a:xfrm>
            <a:off x="4637538" y="-82318"/>
            <a:ext cx="4376015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endParaRPr lang="ru-RU" sz="1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0" i="0" u="none" strike="noStrike" baseline="0" dirty="0">
                <a:solidFill>
                  <a:srgbClr val="006FC0"/>
                </a:solidFill>
                <a:latin typeface="Calibri" panose="020F0502020204030204" pitchFamily="34" charset="0"/>
              </a:rPr>
              <a:t>Модельная база данных</a:t>
            </a:r>
            <a:endParaRPr lang="ru-RU" sz="1800" b="1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EA42-7A93-4557-B403-572B16C20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652" y="401577"/>
            <a:ext cx="9720695" cy="624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0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49" y="6438900"/>
            <a:ext cx="224559" cy="19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11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7">
            <a:extLst>
              <a:ext uri="{FF2B5EF4-FFF2-40B4-BE49-F238E27FC236}">
                <a16:creationId xmlns:a16="http://schemas.microsoft.com/office/drawing/2014/main" id="{A662BE43-DABE-4916-8807-37BAEE0483E2}"/>
              </a:ext>
            </a:extLst>
          </p:cNvPr>
          <p:cNvSpPr/>
          <p:nvPr/>
        </p:nvSpPr>
        <p:spPr>
          <a:xfrm>
            <a:off x="3907992" y="163821"/>
            <a:ext cx="4376015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spcAft>
                <a:spcPts val="600"/>
              </a:spcAft>
            </a:pPr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сведения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50A03-4A22-4DED-B18A-D45525820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739" y="554313"/>
            <a:ext cx="9844520" cy="607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34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695701"/>
            <a:ext cx="7177147" cy="3162647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1070" y="2624162"/>
            <a:ext cx="6670930" cy="4233838"/>
          </a:xfrm>
          <a:prstGeom prst="rect">
            <a:avLst/>
          </a:prstGeom>
        </p:spPr>
      </p:pic>
      <p:sp>
        <p:nvSpPr>
          <p:cNvPr id="9" name="Object8"/>
          <p:cNvSpPr/>
          <p:nvPr/>
        </p:nvSpPr>
        <p:spPr>
          <a:xfrm>
            <a:off x="11791949" y="6438900"/>
            <a:ext cx="233795" cy="19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09630">
              <a:lnSpc>
                <a:spcPts val="1450"/>
              </a:lnSpc>
            </a:pPr>
            <a:r>
              <a:rPr lang="ru-RU" sz="1225" dirty="0">
                <a:solidFill>
                  <a:srgbClr val="8B8787"/>
                </a:solidFill>
                <a:latin typeface="Calibri" panose="020F0502020204030204"/>
                <a:ea typeface="SB Sans Display Light" pitchFamily="34" charset="-122"/>
              </a:rPr>
              <a:t>12</a:t>
            </a:r>
            <a:endParaRPr lang="en-US" sz="12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7">
            <a:extLst>
              <a:ext uri="{FF2B5EF4-FFF2-40B4-BE49-F238E27FC236}">
                <a16:creationId xmlns:a16="http://schemas.microsoft.com/office/drawing/2014/main" id="{A662BE43-DABE-4916-8807-37BAEE0483E2}"/>
              </a:ext>
            </a:extLst>
          </p:cNvPr>
          <p:cNvSpPr/>
          <p:nvPr/>
        </p:nvSpPr>
        <p:spPr>
          <a:xfrm>
            <a:off x="3907992" y="163821"/>
            <a:ext cx="4376015" cy="361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spcAft>
                <a:spcPts val="600"/>
              </a:spcAft>
            </a:pPr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Кортежи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4E6F7B-2A09-41FB-BAC2-09C2BCF87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531" y="14617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7001F9-201A-4893-B162-398DE1BA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27" y="1459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B9F1B6D-B8A8-41B1-8067-EFB3E499B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65D82A-EE5C-4C40-9C29-770E4FB9F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643" y="500170"/>
            <a:ext cx="10043474" cy="62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6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1321</Words>
  <Application>Microsoft Office PowerPoint</Application>
  <PresentationFormat>Широкоэкранный</PresentationFormat>
  <Paragraphs>208</Paragraphs>
  <Slides>53</Slides>
  <Notes>52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SB Sans Display</vt:lpstr>
      <vt:lpstr>SB Sans Display Light</vt:lpstr>
      <vt:lpstr>SB Sans Display Semibold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Дмитриевская Екатерина Александровна</dc:creator>
  <cp:lastModifiedBy>Алан Дзгоев</cp:lastModifiedBy>
  <cp:revision>312</cp:revision>
  <dcterms:created xsi:type="dcterms:W3CDTF">2022-07-17T12:44:21Z</dcterms:created>
  <dcterms:modified xsi:type="dcterms:W3CDTF">2025-01-23T12:27:39Z</dcterms:modified>
</cp:coreProperties>
</file>